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65" r:id="rId4"/>
    <p:sldId id="258" r:id="rId5"/>
    <p:sldId id="259" r:id="rId6"/>
    <p:sldId id="261" r:id="rId7"/>
    <p:sldId id="266" r:id="rId8"/>
    <p:sldId id="263" r:id="rId9"/>
    <p:sldId id="267" r:id="rId10"/>
    <p:sldId id="264" r:id="rId11"/>
    <p:sldId id="260"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7673">
          <p15:clr>
            <a:srgbClr val="A4A3A4"/>
          </p15:clr>
        </p15:guide>
        <p15:guide id="3" orient="horz">
          <p15:clr>
            <a:srgbClr val="A4A3A4"/>
          </p15:clr>
        </p15:guide>
        <p15:guide id="4"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guide/>
        <p:guide pos="7673"/>
        <p:guide orient="horz"/>
        <p:guide orient="horz"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44baa2b7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3644baa2b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16573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4baa2b7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3644baa2b7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44baa2b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644baa2b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44baa2b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3644baa2b7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AD49"/>
        </a:solidFill>
        <a:effectLst/>
      </p:bgPr>
    </p:bg>
    <p:spTree>
      <p:nvGrpSpPr>
        <p:cNvPr id="1" name="Shape 83"/>
        <p:cNvGrpSpPr/>
        <p:nvPr/>
      </p:nvGrpSpPr>
      <p:grpSpPr>
        <a:xfrm>
          <a:off x="0" y="0"/>
          <a:ext cx="0" cy="0"/>
          <a:chOff x="0" y="0"/>
          <a:chExt cx="0" cy="0"/>
        </a:xfrm>
      </p:grpSpPr>
      <p:sp>
        <p:nvSpPr>
          <p:cNvPr id="84" name="Google Shape;84;p13"/>
          <p:cNvSpPr/>
          <p:nvPr/>
        </p:nvSpPr>
        <p:spPr>
          <a:xfrm>
            <a:off x="0" y="2362201"/>
            <a:ext cx="12180888" cy="2133598"/>
          </a:xfrm>
          <a:prstGeom prst="rect">
            <a:avLst/>
          </a:prstGeom>
          <a:solidFill>
            <a:srgbClr val="069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3"/>
          <p:cNvSpPr txBox="1"/>
          <p:nvPr/>
        </p:nvSpPr>
        <p:spPr>
          <a:xfrm>
            <a:off x="1487736" y="2590801"/>
            <a:ext cx="5875089" cy="153352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200"/>
              <a:buFont typeface="Arial"/>
              <a:buNone/>
            </a:pPr>
            <a:r>
              <a:rPr lang="es-ES" sz="3200" b="1" i="0" u="none" strike="noStrike" cap="none" dirty="0">
                <a:solidFill>
                  <a:schemeClr val="lt1"/>
                </a:solidFill>
                <a:latin typeface="Arial"/>
                <a:ea typeface="Arial"/>
                <a:cs typeface="Arial"/>
                <a:sym typeface="Arial"/>
              </a:rPr>
              <a:t>Análisis del movimiento del centro de masa de un trompo</a:t>
            </a:r>
            <a:endParaRPr sz="4500" b="1" i="0" u="none" strike="noStrike" cap="none" dirty="0">
              <a:solidFill>
                <a:schemeClr val="lt1"/>
              </a:solidFill>
              <a:latin typeface="Arial"/>
              <a:ea typeface="Arial"/>
              <a:cs typeface="Arial"/>
              <a:sym typeface="Arial"/>
            </a:endParaRPr>
          </a:p>
        </p:txBody>
      </p:sp>
      <p:cxnSp>
        <p:nvCxnSpPr>
          <p:cNvPr id="86" name="Google Shape;86;p13"/>
          <p:cNvCxnSpPr/>
          <p:nvPr/>
        </p:nvCxnSpPr>
        <p:spPr>
          <a:xfrm>
            <a:off x="2647950" y="2693731"/>
            <a:ext cx="3448050" cy="0"/>
          </a:xfrm>
          <a:prstGeom prst="straightConnector1">
            <a:avLst/>
          </a:prstGeom>
          <a:noFill/>
          <a:ln w="38100" cap="flat" cmpd="sng">
            <a:solidFill>
              <a:schemeClr val="lt1"/>
            </a:solidFill>
            <a:prstDash val="solid"/>
            <a:miter lim="800000"/>
            <a:headEnd type="none" w="sm" len="sm"/>
            <a:tailEnd type="none" w="sm" len="sm"/>
          </a:ln>
        </p:spPr>
      </p:cxnSp>
      <p:pic>
        <p:nvPicPr>
          <p:cNvPr id="87" name="Google Shape;87;p13"/>
          <p:cNvPicPr preferRelativeResize="0"/>
          <p:nvPr/>
        </p:nvPicPr>
        <p:blipFill rotWithShape="1">
          <a:blip r:embed="rId3">
            <a:alphaModFix/>
          </a:blip>
          <a:srcRect/>
          <a:stretch/>
        </p:blipFill>
        <p:spPr>
          <a:xfrm>
            <a:off x="7343775" y="2976322"/>
            <a:ext cx="3562569" cy="8958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8">
            <a:extLst>
              <a:ext uri="{FF2B5EF4-FFF2-40B4-BE49-F238E27FC236}">
                <a16:creationId xmlns:a16="http://schemas.microsoft.com/office/drawing/2014/main" id="{3200F8AD-5F95-EDFD-E075-2A3C0ED805D1}"/>
              </a:ext>
            </a:extLst>
          </p:cNvPr>
          <p:cNvSpPr txBox="1">
            <a:spLocks noGrp="1"/>
          </p:cNvSpPr>
          <p:nvPr>
            <p:ph type="ctrTitle"/>
          </p:nvPr>
        </p:nvSpPr>
        <p:spPr>
          <a:xfrm>
            <a:off x="1440111" y="548534"/>
            <a:ext cx="6981994"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con fricción en la punta y fricción con el aire</a:t>
            </a:r>
            <a:endParaRPr lang="es-ES" sz="3200" b="1" dirty="0">
              <a:solidFill>
                <a:schemeClr val="lt1"/>
              </a:solidFill>
              <a:latin typeface="Arial"/>
              <a:ea typeface="Arial"/>
              <a:cs typeface="Arial"/>
              <a:sym typeface="Arial"/>
            </a:endParaRPr>
          </a:p>
        </p:txBody>
      </p:sp>
      <p:sp>
        <p:nvSpPr>
          <p:cNvPr id="5" name="CuadroTexto 4">
            <a:extLst>
              <a:ext uri="{FF2B5EF4-FFF2-40B4-BE49-F238E27FC236}">
                <a16:creationId xmlns:a16="http://schemas.microsoft.com/office/drawing/2014/main" id="{D4ED7CBC-8137-01BA-AC7C-2F0D5F315ECD}"/>
              </a:ext>
            </a:extLst>
          </p:cNvPr>
          <p:cNvSpPr txBox="1"/>
          <p:nvPr/>
        </p:nvSpPr>
        <p:spPr>
          <a:xfrm>
            <a:off x="7574386" y="2104153"/>
            <a:ext cx="2465408" cy="2677656"/>
          </a:xfrm>
          <a:prstGeom prst="rect">
            <a:avLst/>
          </a:prstGeom>
          <a:noFill/>
        </p:spPr>
        <p:txBody>
          <a:bodyPr wrap="square" rtlCol="0">
            <a:spAutoFit/>
          </a:bodyPr>
          <a:lstStyle/>
          <a:p>
            <a:r>
              <a:rPr lang="es-CO" b="0" dirty="0">
                <a:solidFill>
                  <a:srgbClr val="000000"/>
                </a:solidFill>
                <a:effectLst/>
                <a:latin typeface="Courier New" panose="02070309020205020404" pitchFamily="49" charset="0"/>
              </a:rPr>
              <a:t>k=</a:t>
            </a:r>
            <a:r>
              <a:rPr lang="es-CO" b="0" dirty="0">
                <a:solidFill>
                  <a:srgbClr val="116644"/>
                </a:solidFill>
                <a:effectLst/>
                <a:latin typeface="Courier New" panose="02070309020205020404" pitchFamily="49" charset="0"/>
              </a:rPr>
              <a:t>0.3</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c=</a:t>
            </a:r>
            <a:r>
              <a:rPr lang="es-CO" b="0" dirty="0">
                <a:solidFill>
                  <a:srgbClr val="116644"/>
                </a:solidFill>
                <a:effectLst/>
                <a:latin typeface="Courier New" panose="02070309020205020404" pitchFamily="49" charset="0"/>
              </a:rPr>
              <a:t>0.6e-6</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d1=</a:t>
            </a:r>
            <a:r>
              <a:rPr lang="es-CO" b="0" dirty="0">
                <a:solidFill>
                  <a:srgbClr val="116644"/>
                </a:solidFill>
                <a:effectLst/>
                <a:latin typeface="Courier New" panose="02070309020205020404" pitchFamily="49" charset="0"/>
              </a:rPr>
              <a:t>-1.1e-6</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d2=</a:t>
            </a:r>
            <a:r>
              <a:rPr lang="es-CO" b="0" dirty="0">
                <a:solidFill>
                  <a:srgbClr val="116644"/>
                </a:solidFill>
                <a:effectLst/>
                <a:latin typeface="Courier New" panose="02070309020205020404" pitchFamily="49" charset="0"/>
              </a:rPr>
              <a:t>1.1e-6</a:t>
            </a:r>
            <a:endParaRPr lang="es-CO" b="0" dirty="0">
              <a:solidFill>
                <a:srgbClr val="000000"/>
              </a:solidFill>
              <a:effectLst/>
              <a:latin typeface="Courier New" panose="02070309020205020404" pitchFamily="49" charset="0"/>
            </a:endParaRPr>
          </a:p>
          <a:p>
            <a:r>
              <a:rPr lang="es-CO" b="0" dirty="0" err="1">
                <a:solidFill>
                  <a:srgbClr val="000000"/>
                </a:solidFill>
                <a:effectLst/>
                <a:latin typeface="Courier New" panose="02070309020205020404" pitchFamily="49" charset="0"/>
              </a:rPr>
              <a:t>theta_cero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0.5</a:t>
            </a:r>
            <a:endParaRPr lang="es-CO" b="0" dirty="0">
              <a:solidFill>
                <a:srgbClr val="000000"/>
              </a:solidFill>
              <a:effectLst/>
              <a:latin typeface="Courier New" panose="02070309020205020404" pitchFamily="49" charset="0"/>
            </a:endParaRPr>
          </a:p>
          <a:p>
            <a:r>
              <a:rPr lang="es-CO" b="0" dirty="0" err="1">
                <a:solidFill>
                  <a:srgbClr val="000000"/>
                </a:solidFill>
                <a:effectLst/>
                <a:latin typeface="Courier New" panose="02070309020205020404" pitchFamily="49" charset="0"/>
              </a:rPr>
              <a:t>d_theta_cero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2.23</a:t>
            </a:r>
            <a:endParaRPr lang="es-CO" b="0" dirty="0">
              <a:solidFill>
                <a:srgbClr val="000000"/>
              </a:solidFill>
              <a:effectLst/>
              <a:latin typeface="Courier New" panose="02070309020205020404" pitchFamily="49" charset="0"/>
            </a:endParaRPr>
          </a:p>
          <a:p>
            <a:r>
              <a:rPr lang="es-CO" b="0" dirty="0" err="1">
                <a:solidFill>
                  <a:srgbClr val="000000"/>
                </a:solidFill>
                <a:effectLst/>
                <a:latin typeface="Courier New" panose="02070309020205020404" pitchFamily="49" charset="0"/>
              </a:rPr>
              <a:t>d_phi_cero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-1.49</a:t>
            </a:r>
            <a:endParaRPr lang="es-CO" b="0" dirty="0">
              <a:solidFill>
                <a:srgbClr val="000000"/>
              </a:solidFill>
              <a:effectLst/>
              <a:latin typeface="Courier New" panose="02070309020205020404" pitchFamily="49" charset="0"/>
            </a:endParaRPr>
          </a:p>
          <a:p>
            <a:r>
              <a:rPr lang="es-CO" b="0" dirty="0" err="1">
                <a:solidFill>
                  <a:srgbClr val="000000"/>
                </a:solidFill>
                <a:effectLst/>
                <a:latin typeface="Courier New" panose="02070309020205020404" pitchFamily="49" charset="0"/>
              </a:rPr>
              <a:t>phi_cero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b="0" dirty="0" err="1">
                <a:solidFill>
                  <a:srgbClr val="000000"/>
                </a:solidFill>
                <a:effectLst/>
                <a:latin typeface="Courier New" panose="02070309020205020404" pitchFamily="49" charset="0"/>
              </a:rPr>
              <a:t>d_psi_cero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-200</a:t>
            </a:r>
            <a:endParaRPr lang="es-CO" b="0" dirty="0">
              <a:solidFill>
                <a:srgbClr val="000000"/>
              </a:solidFill>
              <a:effectLst/>
              <a:latin typeface="Courier New" panose="02070309020205020404" pitchFamily="49" charset="0"/>
            </a:endParaRPr>
          </a:p>
          <a:p>
            <a:r>
              <a:rPr lang="es-CO" b="0" dirty="0" err="1">
                <a:solidFill>
                  <a:srgbClr val="000000"/>
                </a:solidFill>
                <a:effectLst/>
                <a:latin typeface="Courier New" panose="02070309020205020404" pitchFamily="49" charset="0"/>
              </a:rPr>
              <a:t>psi_cero</a:t>
            </a:r>
            <a:r>
              <a:rPr lang="es-CO" b="0" dirty="0">
                <a:solidFill>
                  <a:srgbClr val="000000"/>
                </a:solidFill>
                <a:effectLst/>
                <a:latin typeface="Courier New" panose="02070309020205020404" pitchFamily="49" charset="0"/>
              </a:rPr>
              <a:t>=</a:t>
            </a:r>
            <a:r>
              <a:rPr lang="es-CO" b="0" dirty="0">
                <a:solidFill>
                  <a:srgbClr val="116644"/>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dirty="0">
                <a:latin typeface="Courier New" panose="02070309020205020404" pitchFamily="49" charset="0"/>
              </a:rPr>
              <a:t>T = 5s</a:t>
            </a:r>
            <a:endParaRPr lang="es-CO" b="0" dirty="0">
              <a:solidFill>
                <a:srgbClr val="000000"/>
              </a:solidFill>
              <a:effectLst/>
              <a:latin typeface="Courier New" panose="02070309020205020404" pitchFamily="49" charset="0"/>
            </a:endParaRPr>
          </a:p>
          <a:p>
            <a:endParaRPr lang="es-CO" dirty="0"/>
          </a:p>
        </p:txBody>
      </p:sp>
      <p:pic>
        <p:nvPicPr>
          <p:cNvPr id="7" name="Imagen 6">
            <a:extLst>
              <a:ext uri="{FF2B5EF4-FFF2-40B4-BE49-F238E27FC236}">
                <a16:creationId xmlns:a16="http://schemas.microsoft.com/office/drawing/2014/main" id="{890E20EE-66AE-E24F-E598-F3FB47833CAC}"/>
              </a:ext>
            </a:extLst>
          </p:cNvPr>
          <p:cNvPicPr>
            <a:picLocks noChangeAspect="1"/>
          </p:cNvPicPr>
          <p:nvPr/>
        </p:nvPicPr>
        <p:blipFill>
          <a:blip r:embed="rId2"/>
          <a:stretch>
            <a:fillRect/>
          </a:stretch>
        </p:blipFill>
        <p:spPr>
          <a:xfrm>
            <a:off x="710906" y="1809876"/>
            <a:ext cx="3810727" cy="2756490"/>
          </a:xfrm>
          <a:prstGeom prst="rect">
            <a:avLst/>
          </a:prstGeom>
        </p:spPr>
      </p:pic>
      <p:pic>
        <p:nvPicPr>
          <p:cNvPr id="9" name="Imagen 8" descr="Gráfico, Gráfico radial&#10;&#10;Descripción generada automáticamente">
            <a:extLst>
              <a:ext uri="{FF2B5EF4-FFF2-40B4-BE49-F238E27FC236}">
                <a16:creationId xmlns:a16="http://schemas.microsoft.com/office/drawing/2014/main" id="{121207D6-C3B2-41A8-D596-4BD0E2194379}"/>
              </a:ext>
            </a:extLst>
          </p:cNvPr>
          <p:cNvPicPr>
            <a:picLocks noChangeAspect="1"/>
          </p:cNvPicPr>
          <p:nvPr/>
        </p:nvPicPr>
        <p:blipFill>
          <a:blip r:embed="rId3"/>
          <a:stretch>
            <a:fillRect/>
          </a:stretch>
        </p:blipFill>
        <p:spPr>
          <a:xfrm>
            <a:off x="4278151" y="1969381"/>
            <a:ext cx="3247966" cy="2646049"/>
          </a:xfrm>
          <a:prstGeom prst="rect">
            <a:avLst/>
          </a:prstGeom>
        </p:spPr>
      </p:pic>
    </p:spTree>
    <p:extLst>
      <p:ext uri="{BB962C8B-B14F-4D97-AF65-F5344CB8AC3E}">
        <p14:creationId xmlns:p14="http://schemas.microsoft.com/office/powerpoint/2010/main" val="1358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1" name="Google Shape;121;p17"/>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5" name="Imagen 4">
            <a:extLst>
              <a:ext uri="{FF2B5EF4-FFF2-40B4-BE49-F238E27FC236}">
                <a16:creationId xmlns:a16="http://schemas.microsoft.com/office/drawing/2014/main" id="{6DC84490-069F-6B93-2CD0-09F05599F233}"/>
              </a:ext>
            </a:extLst>
          </p:cNvPr>
          <p:cNvPicPr>
            <a:picLocks noChangeAspect="1"/>
          </p:cNvPicPr>
          <p:nvPr/>
        </p:nvPicPr>
        <p:blipFill>
          <a:blip r:embed="rId4"/>
          <a:stretch>
            <a:fillRect/>
          </a:stretch>
        </p:blipFill>
        <p:spPr>
          <a:xfrm>
            <a:off x="535790" y="1761581"/>
            <a:ext cx="4547885" cy="4547885"/>
          </a:xfrm>
          <a:prstGeom prst="rect">
            <a:avLst/>
          </a:prstGeom>
        </p:spPr>
      </p:pic>
      <p:pic>
        <p:nvPicPr>
          <p:cNvPr id="6" name="Imagen 5">
            <a:extLst>
              <a:ext uri="{FF2B5EF4-FFF2-40B4-BE49-F238E27FC236}">
                <a16:creationId xmlns:a16="http://schemas.microsoft.com/office/drawing/2014/main" id="{4F61D015-3242-5B37-2FB0-035E00766770}"/>
              </a:ext>
            </a:extLst>
          </p:cNvPr>
          <p:cNvPicPr>
            <a:picLocks noChangeAspect="1"/>
          </p:cNvPicPr>
          <p:nvPr/>
        </p:nvPicPr>
        <p:blipFill>
          <a:blip r:embed="rId5"/>
          <a:stretch>
            <a:fillRect/>
          </a:stretch>
        </p:blipFill>
        <p:spPr>
          <a:xfrm>
            <a:off x="5602480" y="1894455"/>
            <a:ext cx="6382641" cy="38391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AD49"/>
        </a:solidFill>
        <a:effectLst/>
      </p:bgPr>
    </p:bg>
    <p:spTree>
      <p:nvGrpSpPr>
        <p:cNvPr id="1" name="Shape 136"/>
        <p:cNvGrpSpPr/>
        <p:nvPr/>
      </p:nvGrpSpPr>
      <p:grpSpPr>
        <a:xfrm>
          <a:off x="0" y="0"/>
          <a:ext cx="0" cy="0"/>
          <a:chOff x="0" y="0"/>
          <a:chExt cx="0" cy="0"/>
        </a:xfrm>
      </p:grpSpPr>
      <p:sp>
        <p:nvSpPr>
          <p:cNvPr id="137" name="Google Shape;137;p19"/>
          <p:cNvSpPr/>
          <p:nvPr/>
        </p:nvSpPr>
        <p:spPr>
          <a:xfrm>
            <a:off x="0" y="2457450"/>
            <a:ext cx="12180888" cy="1943100"/>
          </a:xfrm>
          <a:prstGeom prst="rect">
            <a:avLst/>
          </a:prstGeom>
          <a:solidFill>
            <a:srgbClr val="069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8" name="Google Shape;138;p19"/>
          <p:cNvPicPr preferRelativeResize="0"/>
          <p:nvPr/>
        </p:nvPicPr>
        <p:blipFill rotWithShape="1">
          <a:blip r:embed="rId3">
            <a:alphaModFix/>
          </a:blip>
          <a:srcRect/>
          <a:stretch/>
        </p:blipFill>
        <p:spPr>
          <a:xfrm>
            <a:off x="4152900" y="2938997"/>
            <a:ext cx="3897312" cy="980006"/>
          </a:xfrm>
          <a:prstGeom prst="rect">
            <a:avLst/>
          </a:prstGeom>
          <a:noFill/>
          <a:ln>
            <a:noFill/>
          </a:ln>
        </p:spPr>
      </p:pic>
      <p:pic>
        <p:nvPicPr>
          <p:cNvPr id="139" name="Google Shape;139;p19"/>
          <p:cNvPicPr preferRelativeResize="0"/>
          <p:nvPr/>
        </p:nvPicPr>
        <p:blipFill rotWithShape="1">
          <a:blip r:embed="rId4">
            <a:alphaModFix/>
          </a:blip>
          <a:srcRect/>
          <a:stretch/>
        </p:blipFill>
        <p:spPr>
          <a:xfrm>
            <a:off x="4164012" y="4637023"/>
            <a:ext cx="3886200" cy="245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Marco Teórico</a:t>
            </a:r>
            <a:endParaRPr sz="3200" b="1" dirty="0">
              <a:solidFill>
                <a:schemeClr val="lt1"/>
              </a:solidFill>
              <a:latin typeface="Arial"/>
              <a:ea typeface="Arial"/>
              <a:cs typeface="Arial"/>
              <a:sym typeface="Arial"/>
            </a:endParaRPr>
          </a:p>
        </p:txBody>
      </p:sp>
      <p:sp>
        <p:nvSpPr>
          <p:cNvPr id="93" name="Google Shape;93;p14"/>
          <p:cNvSpPr txBox="1">
            <a:spLocks noGrp="1"/>
          </p:cNvSpPr>
          <p:nvPr>
            <p:ph type="subTitle" idx="1"/>
          </p:nvPr>
        </p:nvSpPr>
        <p:spPr>
          <a:xfrm>
            <a:off x="330636" y="1813744"/>
            <a:ext cx="6522900" cy="29526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600"/>
              <a:buNone/>
            </a:pPr>
            <a:r>
              <a:rPr lang="es-ES" sz="1600" b="1" dirty="0"/>
              <a:t>El análisis del movimiento de las peonzas es uno de los problemas en física más complicados. Para poder describir este movimiento se necesitan de herramientas avanzadas en matemáticas, ecuaciones diferenciales, matrices de rotación etc.</a:t>
            </a:r>
          </a:p>
          <a:p>
            <a:pPr marL="0" lvl="0" indent="0" algn="just" rtl="0">
              <a:lnSpc>
                <a:spcPct val="90000"/>
              </a:lnSpc>
              <a:spcBef>
                <a:spcPts val="0"/>
              </a:spcBef>
              <a:spcAft>
                <a:spcPts val="0"/>
              </a:spcAft>
              <a:buClr>
                <a:schemeClr val="dk1"/>
              </a:buClr>
              <a:buSzPts val="1600"/>
              <a:buNone/>
            </a:pPr>
            <a:endParaRPr lang="es-ES" sz="1600" b="1" dirty="0"/>
          </a:p>
          <a:p>
            <a:pPr marL="0" lvl="0" indent="0" algn="just" rtl="0">
              <a:lnSpc>
                <a:spcPct val="90000"/>
              </a:lnSpc>
              <a:spcBef>
                <a:spcPts val="0"/>
              </a:spcBef>
              <a:spcAft>
                <a:spcPts val="0"/>
              </a:spcAft>
              <a:buClr>
                <a:schemeClr val="dk1"/>
              </a:buClr>
              <a:buSzPts val="1600"/>
              <a:buNone/>
            </a:pPr>
            <a:endParaRPr lang="es-ES" sz="1600" b="1" dirty="0"/>
          </a:p>
          <a:p>
            <a:pPr marL="0" lvl="0" indent="0" algn="just" rtl="0">
              <a:lnSpc>
                <a:spcPct val="90000"/>
              </a:lnSpc>
              <a:spcBef>
                <a:spcPts val="0"/>
              </a:spcBef>
              <a:spcAft>
                <a:spcPts val="0"/>
              </a:spcAft>
              <a:buClr>
                <a:schemeClr val="dk1"/>
              </a:buClr>
              <a:buSzPts val="1600"/>
              <a:buNone/>
            </a:pPr>
            <a:endParaRPr dirty="0"/>
          </a:p>
        </p:txBody>
      </p:sp>
      <p:pic>
        <p:nvPicPr>
          <p:cNvPr id="94" name="Google Shape;94;p14"/>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3" name="Imagen 2" descr="Diagrama&#10;&#10;Descripción generada automáticamente">
            <a:extLst>
              <a:ext uri="{FF2B5EF4-FFF2-40B4-BE49-F238E27FC236}">
                <a16:creationId xmlns:a16="http://schemas.microsoft.com/office/drawing/2014/main" id="{A7581AA0-DEC4-8AC0-63E8-C0998945FA6C}"/>
              </a:ext>
            </a:extLst>
          </p:cNvPr>
          <p:cNvPicPr>
            <a:picLocks noChangeAspect="1"/>
          </p:cNvPicPr>
          <p:nvPr/>
        </p:nvPicPr>
        <p:blipFill>
          <a:blip r:embed="rId4"/>
          <a:stretch>
            <a:fillRect/>
          </a:stretch>
        </p:blipFill>
        <p:spPr>
          <a:xfrm>
            <a:off x="9412038" y="1813744"/>
            <a:ext cx="2790825" cy="3486150"/>
          </a:xfrm>
          <a:prstGeom prst="rect">
            <a:avLst/>
          </a:prstGeom>
        </p:spPr>
      </p:pic>
      <p:pic>
        <p:nvPicPr>
          <p:cNvPr id="5" name="Imagen 4">
            <a:extLst>
              <a:ext uri="{FF2B5EF4-FFF2-40B4-BE49-F238E27FC236}">
                <a16:creationId xmlns:a16="http://schemas.microsoft.com/office/drawing/2014/main" id="{12C7007C-2039-1357-FD81-F675A0F985A5}"/>
              </a:ext>
            </a:extLst>
          </p:cNvPr>
          <p:cNvPicPr>
            <a:picLocks noChangeAspect="1"/>
          </p:cNvPicPr>
          <p:nvPr/>
        </p:nvPicPr>
        <p:blipFill rotWithShape="1">
          <a:blip r:embed="rId5"/>
          <a:srcRect l="1824"/>
          <a:stretch/>
        </p:blipFill>
        <p:spPr>
          <a:xfrm>
            <a:off x="108155" y="2783239"/>
            <a:ext cx="9081402" cy="23148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5CC066-A6A6-D6E5-90C4-122EA129FBA0}"/>
              </a:ext>
            </a:extLst>
          </p:cNvPr>
          <p:cNvPicPr>
            <a:picLocks noChangeAspect="1"/>
          </p:cNvPicPr>
          <p:nvPr/>
        </p:nvPicPr>
        <p:blipFill rotWithShape="1">
          <a:blip r:embed="rId3"/>
          <a:srcRect l="3058" t="23419" r="6025" b="13729"/>
          <a:stretch/>
        </p:blipFill>
        <p:spPr>
          <a:xfrm>
            <a:off x="117987" y="2211615"/>
            <a:ext cx="7197324" cy="934065"/>
          </a:xfrm>
          <a:prstGeom prst="rect">
            <a:avLst/>
          </a:prstGeom>
        </p:spPr>
      </p:pic>
      <p:sp>
        <p:nvSpPr>
          <p:cNvPr id="6" name="CuadroTexto 5">
            <a:extLst>
              <a:ext uri="{FF2B5EF4-FFF2-40B4-BE49-F238E27FC236}">
                <a16:creationId xmlns:a16="http://schemas.microsoft.com/office/drawing/2014/main" id="{A315F9C2-3D14-02BF-97A9-1B81F7103C2C}"/>
              </a:ext>
            </a:extLst>
          </p:cNvPr>
          <p:cNvSpPr txBox="1"/>
          <p:nvPr/>
        </p:nvSpPr>
        <p:spPr>
          <a:xfrm>
            <a:off x="306904" y="1652336"/>
            <a:ext cx="7090611" cy="307777"/>
          </a:xfrm>
          <a:prstGeom prst="rect">
            <a:avLst/>
          </a:prstGeom>
          <a:noFill/>
        </p:spPr>
        <p:txBody>
          <a:bodyPr wrap="square" rtlCol="0">
            <a:spAutoFit/>
          </a:bodyPr>
          <a:lstStyle/>
          <a:p>
            <a:r>
              <a:rPr lang="es-CO" dirty="0"/>
              <a:t>Matriz de rotación de </a:t>
            </a:r>
            <a:r>
              <a:rPr lang="es-CO" dirty="0" err="1"/>
              <a:t>xyz</a:t>
            </a:r>
            <a:r>
              <a:rPr lang="es-CO" dirty="0"/>
              <a:t> a </a:t>
            </a:r>
            <a:r>
              <a:rPr lang="es-CO" dirty="0" err="1"/>
              <a:t>x’y’z</a:t>
            </a:r>
            <a:r>
              <a:rPr lang="es-CO" dirty="0"/>
              <a:t>’</a:t>
            </a:r>
          </a:p>
        </p:txBody>
      </p:sp>
      <p:sp>
        <p:nvSpPr>
          <p:cNvPr id="7" name="Google Shape;92;p14">
            <a:extLst>
              <a:ext uri="{FF2B5EF4-FFF2-40B4-BE49-F238E27FC236}">
                <a16:creationId xmlns:a16="http://schemas.microsoft.com/office/drawing/2014/main" id="{77B7B709-3921-D94D-9A79-A93A6C29223C}"/>
              </a:ext>
            </a:extLst>
          </p:cNvPr>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Marco Teórico</a:t>
            </a:r>
            <a:endParaRPr sz="3200" b="1" dirty="0">
              <a:solidFill>
                <a:schemeClr val="lt1"/>
              </a:solidFill>
              <a:latin typeface="Arial"/>
              <a:ea typeface="Arial"/>
              <a:cs typeface="Arial"/>
              <a:sym typeface="Arial"/>
            </a:endParaRPr>
          </a:p>
        </p:txBody>
      </p:sp>
      <p:sp>
        <p:nvSpPr>
          <p:cNvPr id="4" name="CuadroTexto 3">
            <a:extLst>
              <a:ext uri="{FF2B5EF4-FFF2-40B4-BE49-F238E27FC236}">
                <a16:creationId xmlns:a16="http://schemas.microsoft.com/office/drawing/2014/main" id="{452B4CC3-D306-AE91-30AE-B176C0FF1619}"/>
              </a:ext>
            </a:extLst>
          </p:cNvPr>
          <p:cNvSpPr txBox="1"/>
          <p:nvPr/>
        </p:nvSpPr>
        <p:spPr>
          <a:xfrm>
            <a:off x="7905136" y="1652336"/>
            <a:ext cx="3205316" cy="1600438"/>
          </a:xfrm>
          <a:prstGeom prst="rect">
            <a:avLst/>
          </a:prstGeom>
          <a:noFill/>
        </p:spPr>
        <p:txBody>
          <a:bodyPr wrap="square" rtlCol="0">
            <a:spAutoFit/>
          </a:bodyPr>
          <a:lstStyle/>
          <a:p>
            <a:r>
              <a:rPr lang="es-CO" b="1" dirty="0"/>
              <a:t>Valores constantes usados</a:t>
            </a:r>
          </a:p>
          <a:p>
            <a:r>
              <a:rPr lang="es-CO" b="1" dirty="0" err="1"/>
              <a:t>Ix</a:t>
            </a:r>
            <a:r>
              <a:rPr lang="es-CO" b="1" dirty="0"/>
              <a:t> = 8.52e-5</a:t>
            </a:r>
          </a:p>
          <a:p>
            <a:r>
              <a:rPr lang="es-CO" b="1" dirty="0" err="1"/>
              <a:t>Iz</a:t>
            </a:r>
            <a:r>
              <a:rPr lang="es-CO" b="1" dirty="0"/>
              <a:t> =7.25e-5</a:t>
            </a:r>
          </a:p>
          <a:p>
            <a:r>
              <a:rPr lang="es-CO" b="1" dirty="0"/>
              <a:t>Rp =0.6e-3</a:t>
            </a:r>
          </a:p>
          <a:p>
            <a:r>
              <a:rPr lang="es-CO" b="1" dirty="0"/>
              <a:t>M =0.11</a:t>
            </a:r>
          </a:p>
          <a:p>
            <a:r>
              <a:rPr lang="es-CO" b="1" dirty="0"/>
              <a:t>G =9.811</a:t>
            </a:r>
          </a:p>
          <a:p>
            <a:r>
              <a:rPr lang="es-CO" b="1" dirty="0" err="1"/>
              <a:t>l_tilde</a:t>
            </a:r>
            <a:r>
              <a:rPr lang="es-CO" b="1" dirty="0"/>
              <a:t> = 20.0e-3</a:t>
            </a:r>
          </a:p>
        </p:txBody>
      </p:sp>
      <p:pic>
        <p:nvPicPr>
          <p:cNvPr id="3" name="Imagen 2">
            <a:extLst>
              <a:ext uri="{FF2B5EF4-FFF2-40B4-BE49-F238E27FC236}">
                <a16:creationId xmlns:a16="http://schemas.microsoft.com/office/drawing/2014/main" id="{3A4A2A57-CE21-47B2-66DC-F126007ED805}"/>
              </a:ext>
            </a:extLst>
          </p:cNvPr>
          <p:cNvPicPr>
            <a:picLocks noChangeAspect="1"/>
          </p:cNvPicPr>
          <p:nvPr/>
        </p:nvPicPr>
        <p:blipFill>
          <a:blip r:embed="rId4"/>
          <a:stretch>
            <a:fillRect/>
          </a:stretch>
        </p:blipFill>
        <p:spPr>
          <a:xfrm>
            <a:off x="117987" y="3712321"/>
            <a:ext cx="466790" cy="381053"/>
          </a:xfrm>
          <a:prstGeom prst="rect">
            <a:avLst/>
          </a:prstGeom>
        </p:spPr>
      </p:pic>
      <p:pic>
        <p:nvPicPr>
          <p:cNvPr id="9" name="Imagen 8">
            <a:extLst>
              <a:ext uri="{FF2B5EF4-FFF2-40B4-BE49-F238E27FC236}">
                <a16:creationId xmlns:a16="http://schemas.microsoft.com/office/drawing/2014/main" id="{7604F38A-FB85-AD75-7365-D66418D2C9E4}"/>
              </a:ext>
            </a:extLst>
          </p:cNvPr>
          <p:cNvPicPr>
            <a:picLocks noChangeAspect="1"/>
          </p:cNvPicPr>
          <p:nvPr/>
        </p:nvPicPr>
        <p:blipFill>
          <a:blip r:embed="rId5"/>
          <a:stretch>
            <a:fillRect/>
          </a:stretch>
        </p:blipFill>
        <p:spPr>
          <a:xfrm>
            <a:off x="668224" y="3712321"/>
            <a:ext cx="3048425" cy="371527"/>
          </a:xfrm>
          <a:prstGeom prst="rect">
            <a:avLst/>
          </a:prstGeom>
        </p:spPr>
      </p:pic>
      <p:sp>
        <p:nvSpPr>
          <p:cNvPr id="10" name="CuadroTexto 9">
            <a:extLst>
              <a:ext uri="{FF2B5EF4-FFF2-40B4-BE49-F238E27FC236}">
                <a16:creationId xmlns:a16="http://schemas.microsoft.com/office/drawing/2014/main" id="{F333594F-9705-BD1B-9AD5-26139A148C97}"/>
              </a:ext>
            </a:extLst>
          </p:cNvPr>
          <p:cNvSpPr txBox="1"/>
          <p:nvPr/>
        </p:nvSpPr>
        <p:spPr>
          <a:xfrm>
            <a:off x="117987" y="3252774"/>
            <a:ext cx="6250156" cy="307777"/>
          </a:xfrm>
          <a:prstGeom prst="rect">
            <a:avLst/>
          </a:prstGeom>
          <a:noFill/>
        </p:spPr>
        <p:txBody>
          <a:bodyPr wrap="square" rtlCol="0">
            <a:spAutoFit/>
          </a:bodyPr>
          <a:lstStyle/>
          <a:p>
            <a:r>
              <a:rPr lang="es-ES" dirty="0"/>
              <a:t>Energía Cinética de Rotación</a:t>
            </a:r>
            <a:endParaRPr lang="es-CO" dirty="0"/>
          </a:p>
        </p:txBody>
      </p:sp>
      <p:pic>
        <p:nvPicPr>
          <p:cNvPr id="14" name="Imagen 13">
            <a:extLst>
              <a:ext uri="{FF2B5EF4-FFF2-40B4-BE49-F238E27FC236}">
                <a16:creationId xmlns:a16="http://schemas.microsoft.com/office/drawing/2014/main" id="{FC39D66D-567A-A86A-D8D3-468AE39BD9CD}"/>
              </a:ext>
            </a:extLst>
          </p:cNvPr>
          <p:cNvPicPr>
            <a:picLocks noChangeAspect="1"/>
          </p:cNvPicPr>
          <p:nvPr/>
        </p:nvPicPr>
        <p:blipFill>
          <a:blip r:embed="rId6"/>
          <a:stretch>
            <a:fillRect/>
          </a:stretch>
        </p:blipFill>
        <p:spPr>
          <a:xfrm>
            <a:off x="56504" y="4544024"/>
            <a:ext cx="504895" cy="323895"/>
          </a:xfrm>
          <a:prstGeom prst="rect">
            <a:avLst/>
          </a:prstGeom>
        </p:spPr>
      </p:pic>
      <p:pic>
        <p:nvPicPr>
          <p:cNvPr id="16" name="Imagen 15">
            <a:extLst>
              <a:ext uri="{FF2B5EF4-FFF2-40B4-BE49-F238E27FC236}">
                <a16:creationId xmlns:a16="http://schemas.microsoft.com/office/drawing/2014/main" id="{5587A5C8-105C-3292-36ED-5AF1E2973328}"/>
              </a:ext>
            </a:extLst>
          </p:cNvPr>
          <p:cNvPicPr>
            <a:picLocks noChangeAspect="1"/>
          </p:cNvPicPr>
          <p:nvPr/>
        </p:nvPicPr>
        <p:blipFill>
          <a:blip r:embed="rId7"/>
          <a:stretch>
            <a:fillRect/>
          </a:stretch>
        </p:blipFill>
        <p:spPr>
          <a:xfrm>
            <a:off x="584777" y="4544024"/>
            <a:ext cx="724001" cy="419158"/>
          </a:xfrm>
          <a:prstGeom prst="rect">
            <a:avLst/>
          </a:prstGeom>
        </p:spPr>
      </p:pic>
      <p:sp>
        <p:nvSpPr>
          <p:cNvPr id="17" name="CuadroTexto 16">
            <a:extLst>
              <a:ext uri="{FF2B5EF4-FFF2-40B4-BE49-F238E27FC236}">
                <a16:creationId xmlns:a16="http://schemas.microsoft.com/office/drawing/2014/main" id="{C0186CA7-9139-4A4B-DDC3-E662288323EA}"/>
              </a:ext>
            </a:extLst>
          </p:cNvPr>
          <p:cNvSpPr txBox="1"/>
          <p:nvPr/>
        </p:nvSpPr>
        <p:spPr>
          <a:xfrm>
            <a:off x="56504" y="4083848"/>
            <a:ext cx="4181870" cy="307777"/>
          </a:xfrm>
          <a:prstGeom prst="rect">
            <a:avLst/>
          </a:prstGeom>
          <a:noFill/>
        </p:spPr>
        <p:txBody>
          <a:bodyPr wrap="square" rtlCol="0">
            <a:spAutoFit/>
          </a:bodyPr>
          <a:lstStyle/>
          <a:p>
            <a:r>
              <a:rPr lang="es-ES" dirty="0"/>
              <a:t>Energía Cinética de Translación</a:t>
            </a:r>
            <a:endParaRPr lang="es-CO" dirty="0"/>
          </a:p>
        </p:txBody>
      </p:sp>
      <p:sp>
        <p:nvSpPr>
          <p:cNvPr id="2" name="CuadroTexto 1">
            <a:extLst>
              <a:ext uri="{FF2B5EF4-FFF2-40B4-BE49-F238E27FC236}">
                <a16:creationId xmlns:a16="http://schemas.microsoft.com/office/drawing/2014/main" id="{BECF9DFF-18F3-14CA-63F1-580C7C7ED90D}"/>
              </a:ext>
            </a:extLst>
          </p:cNvPr>
          <p:cNvSpPr txBox="1"/>
          <p:nvPr/>
        </p:nvSpPr>
        <p:spPr>
          <a:xfrm>
            <a:off x="56504" y="4914922"/>
            <a:ext cx="2799384" cy="307777"/>
          </a:xfrm>
          <a:prstGeom prst="rect">
            <a:avLst/>
          </a:prstGeom>
          <a:noFill/>
        </p:spPr>
        <p:txBody>
          <a:bodyPr wrap="square" rtlCol="0">
            <a:spAutoFit/>
          </a:bodyPr>
          <a:lstStyle/>
          <a:p>
            <a:r>
              <a:rPr lang="es-ES" dirty="0"/>
              <a:t>Energía Potencial Gravitacional</a:t>
            </a:r>
            <a:endParaRPr lang="es-CO" dirty="0"/>
          </a:p>
        </p:txBody>
      </p:sp>
      <p:sp>
        <p:nvSpPr>
          <p:cNvPr id="8" name="CuadroTexto 7">
            <a:extLst>
              <a:ext uri="{FF2B5EF4-FFF2-40B4-BE49-F238E27FC236}">
                <a16:creationId xmlns:a16="http://schemas.microsoft.com/office/drawing/2014/main" id="{CB222A5F-922A-59A0-5CB2-B0A6E93C7B85}"/>
              </a:ext>
            </a:extLst>
          </p:cNvPr>
          <p:cNvSpPr txBox="1"/>
          <p:nvPr/>
        </p:nvSpPr>
        <p:spPr>
          <a:xfrm>
            <a:off x="117987" y="5222699"/>
            <a:ext cx="2146242" cy="369332"/>
          </a:xfrm>
          <a:prstGeom prst="rect">
            <a:avLst/>
          </a:prstGeom>
          <a:noFill/>
        </p:spPr>
        <p:txBody>
          <a:bodyPr wrap="square" rtlCol="0">
            <a:spAutoFit/>
          </a:bodyPr>
          <a:lstStyle/>
          <a:p>
            <a:r>
              <a:rPr lang="es-ES" sz="1800" b="1" dirty="0" err="1"/>
              <a:t>Epg</a:t>
            </a:r>
            <a:r>
              <a:rPr lang="es-ES" sz="1800" b="1" dirty="0"/>
              <a:t>=</a:t>
            </a:r>
            <a:r>
              <a:rPr lang="es-ES" sz="1800" b="1" dirty="0" err="1"/>
              <a:t>mgh</a:t>
            </a:r>
            <a:endParaRPr lang="es-CO" sz="1800" b="1" dirty="0"/>
          </a:p>
        </p:txBody>
      </p:sp>
    </p:spTree>
    <p:extLst>
      <p:ext uri="{BB962C8B-B14F-4D97-AF65-F5344CB8AC3E}">
        <p14:creationId xmlns:p14="http://schemas.microsoft.com/office/powerpoint/2010/main" val="193716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1440111" y="548534"/>
            <a:ext cx="5875089" cy="8524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Objetivos</a:t>
            </a:r>
            <a:endParaRPr sz="3200" b="1" dirty="0">
              <a:solidFill>
                <a:schemeClr val="lt1"/>
              </a:solidFill>
              <a:latin typeface="Arial"/>
              <a:ea typeface="Arial"/>
              <a:cs typeface="Arial"/>
              <a:sym typeface="Arial"/>
            </a:endParaRPr>
          </a:p>
        </p:txBody>
      </p:sp>
      <p:sp>
        <p:nvSpPr>
          <p:cNvPr id="102" name="Google Shape;102;p15"/>
          <p:cNvSpPr txBox="1">
            <a:spLocks noGrp="1"/>
          </p:cNvSpPr>
          <p:nvPr>
            <p:ph type="subTitle" idx="1"/>
          </p:nvPr>
        </p:nvSpPr>
        <p:spPr>
          <a:xfrm>
            <a:off x="1440111" y="2171702"/>
            <a:ext cx="6522789" cy="2952748"/>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Simular la trayectoria del centro de masa del trompo para las distintas condiciones.</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Comparar mediante graficas la solución con distintas condiciones de fricción.</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Observar cómo evolucionan los ángulos de Euler con el tiempo variando la velocidad de rotación.</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Observar el comportamiento de la energía para las distintas simulaciones</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endParaRPr lang="es-CO" dirty="0"/>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endParaRPr lang="es-CO" dirty="0"/>
          </a:p>
        </p:txBody>
      </p:sp>
      <p:pic>
        <p:nvPicPr>
          <p:cNvPr id="103" name="Google Shape;103;p15"/>
          <p:cNvPicPr preferRelativeResize="0"/>
          <p:nvPr/>
        </p:nvPicPr>
        <p:blipFill rotWithShape="1">
          <a:blip r:embed="rId3">
            <a:alphaModFix/>
          </a:blip>
          <a:srcRect/>
          <a:stretch/>
        </p:blipFill>
        <p:spPr>
          <a:xfrm>
            <a:off x="8793801" y="548534"/>
            <a:ext cx="2532653" cy="636852"/>
          </a:xfrm>
          <a:prstGeom prst="rect">
            <a:avLst/>
          </a:prstGeom>
          <a:noFill/>
          <a:ln>
            <a:noFill/>
          </a:ln>
        </p:spPr>
      </p:pic>
      <p:pic>
        <p:nvPicPr>
          <p:cNvPr id="2050" name="Picture 2">
            <a:extLst>
              <a:ext uri="{FF2B5EF4-FFF2-40B4-BE49-F238E27FC236}">
                <a16:creationId xmlns:a16="http://schemas.microsoft.com/office/drawing/2014/main" id="{67F6D432-2D95-170F-5ACB-4F4DC4A5B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00" y="1461319"/>
            <a:ext cx="3935361" cy="3935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Resultados </a:t>
            </a:r>
            <a:r>
              <a:rPr lang="es-ES" sz="3200" b="1">
                <a:solidFill>
                  <a:schemeClr val="lt1"/>
                </a:solidFill>
              </a:rPr>
              <a:t>comparación de angulos</a:t>
            </a:r>
            <a:endParaRPr sz="3200" b="1" dirty="0">
              <a:solidFill>
                <a:schemeClr val="lt1"/>
              </a:solidFill>
              <a:latin typeface="Arial"/>
              <a:ea typeface="Arial"/>
              <a:cs typeface="Arial"/>
              <a:sym typeface="Arial"/>
            </a:endParaRPr>
          </a:p>
        </p:txBody>
      </p:sp>
      <p:sp>
        <p:nvSpPr>
          <p:cNvPr id="111" name="Google Shape;111;p16"/>
          <p:cNvSpPr txBox="1">
            <a:spLocks noGrp="1"/>
          </p:cNvSpPr>
          <p:nvPr>
            <p:ph type="subTitle" idx="1"/>
          </p:nvPr>
        </p:nvSpPr>
        <p:spPr>
          <a:xfrm>
            <a:off x="1440111" y="2171702"/>
            <a:ext cx="6522900" cy="29526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600"/>
              <a:buNone/>
            </a:pPr>
            <a:r>
              <a:rPr lang="es-ES" sz="1600" dirty="0"/>
              <a:t>.</a:t>
            </a:r>
            <a:endParaRPr dirty="0"/>
          </a:p>
        </p:txBody>
      </p:sp>
      <p:pic>
        <p:nvPicPr>
          <p:cNvPr id="112" name="Google Shape;112;p16"/>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5" name="Imagen 4" descr="Gráfico, Gráfico de líneas&#10;&#10;Descripción generada automáticamente">
            <a:extLst>
              <a:ext uri="{FF2B5EF4-FFF2-40B4-BE49-F238E27FC236}">
                <a16:creationId xmlns:a16="http://schemas.microsoft.com/office/drawing/2014/main" id="{13513CF0-AC2B-9842-C236-E503CC53286A}"/>
              </a:ext>
            </a:extLst>
          </p:cNvPr>
          <p:cNvPicPr>
            <a:picLocks noChangeAspect="1"/>
          </p:cNvPicPr>
          <p:nvPr/>
        </p:nvPicPr>
        <p:blipFill>
          <a:blip r:embed="rId4"/>
          <a:stretch>
            <a:fillRect/>
          </a:stretch>
        </p:blipFill>
        <p:spPr>
          <a:xfrm>
            <a:off x="1669075" y="1648369"/>
            <a:ext cx="5282331" cy="4104107"/>
          </a:xfrm>
          <a:prstGeom prst="rect">
            <a:avLst/>
          </a:prstGeom>
        </p:spPr>
      </p:pic>
      <p:sp>
        <p:nvSpPr>
          <p:cNvPr id="6" name="CuadroTexto 5">
            <a:extLst>
              <a:ext uri="{FF2B5EF4-FFF2-40B4-BE49-F238E27FC236}">
                <a16:creationId xmlns:a16="http://schemas.microsoft.com/office/drawing/2014/main" id="{244FCE5D-B771-4357-08A2-6F3E72D98CA9}"/>
              </a:ext>
            </a:extLst>
          </p:cNvPr>
          <p:cNvSpPr txBox="1"/>
          <p:nvPr/>
        </p:nvSpPr>
        <p:spPr>
          <a:xfrm>
            <a:off x="9602785" y="1900809"/>
            <a:ext cx="4556690" cy="2462213"/>
          </a:xfrm>
          <a:prstGeom prst="rect">
            <a:avLst/>
          </a:prstGeom>
          <a:noFill/>
        </p:spPr>
        <p:txBody>
          <a:bodyPr wrap="square" rtlCol="0">
            <a:spAutoFit/>
          </a:bodyPr>
          <a:lstStyle/>
          <a:p>
            <a:r>
              <a:rPr lang="pt-BR" b="0" dirty="0">
                <a:solidFill>
                  <a:srgbClr val="000000"/>
                </a:solidFill>
                <a:effectLst/>
                <a:latin typeface="Courier New" panose="02070309020205020404" pitchFamily="49" charset="0"/>
              </a:rPr>
              <a:t>k=</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c=</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d1=</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d2=</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endParaRPr lang="pt-BR" dirty="0">
              <a:solidFill>
                <a:srgbClr val="116644"/>
              </a:solidFill>
              <a:latin typeface="Courier New" panose="02070309020205020404" pitchFamily="49" charset="0"/>
            </a:endParaRPr>
          </a:p>
          <a:p>
            <a:r>
              <a:rPr lang="it-IT" b="0" dirty="0">
                <a:solidFill>
                  <a:srgbClr val="000000"/>
                </a:solidFill>
                <a:effectLst/>
                <a:latin typeface="Courier New" panose="02070309020205020404" pitchFamily="49" charset="0"/>
              </a:rPr>
              <a:t>theta_cero=</a:t>
            </a:r>
            <a:r>
              <a:rPr lang="it-IT" b="0" dirty="0">
                <a:solidFill>
                  <a:srgbClr val="116644"/>
                </a:solidFill>
                <a:effectLst/>
                <a:latin typeface="Courier New" panose="02070309020205020404" pitchFamily="49" charset="0"/>
              </a:rPr>
              <a:t>0.5</a:t>
            </a:r>
            <a:endParaRPr lang="it-IT" b="0" dirty="0">
              <a:solidFill>
                <a:srgbClr val="000000"/>
              </a:solidFill>
              <a:effectLst/>
              <a:latin typeface="Courier New" panose="02070309020205020404" pitchFamily="49" charset="0"/>
            </a:endParaRPr>
          </a:p>
          <a:p>
            <a:r>
              <a:rPr lang="it-IT" b="0" dirty="0">
                <a:solidFill>
                  <a:srgbClr val="000000"/>
                </a:solidFill>
                <a:effectLst/>
                <a:latin typeface="Courier New" panose="02070309020205020404" pitchFamily="49" charset="0"/>
              </a:rPr>
              <a:t>phi_cero=</a:t>
            </a:r>
            <a:r>
              <a:rPr lang="it-IT" b="0" dirty="0">
                <a:solidFill>
                  <a:srgbClr val="116644"/>
                </a:solidFill>
                <a:effectLst/>
                <a:latin typeface="Courier New" panose="02070309020205020404" pitchFamily="49" charset="0"/>
              </a:rPr>
              <a:t>0</a:t>
            </a:r>
            <a:r>
              <a:rPr lang="it-IT" b="0" dirty="0">
                <a:solidFill>
                  <a:srgbClr val="000000"/>
                </a:solidFill>
                <a:effectLst/>
                <a:latin typeface="Courier New" panose="02070309020205020404" pitchFamily="49" charset="0"/>
              </a:rPr>
              <a:t>.</a:t>
            </a:r>
          </a:p>
          <a:p>
            <a:r>
              <a:rPr lang="it-IT" b="0" dirty="0">
                <a:solidFill>
                  <a:srgbClr val="000000"/>
                </a:solidFill>
                <a:effectLst/>
                <a:latin typeface="Courier New" panose="02070309020205020404" pitchFamily="49" charset="0"/>
              </a:rPr>
              <a:t>psi_cero=</a:t>
            </a:r>
            <a:r>
              <a:rPr lang="it-IT" b="0" dirty="0">
                <a:solidFill>
                  <a:srgbClr val="116644"/>
                </a:solidFill>
                <a:effectLst/>
                <a:latin typeface="Courier New" panose="02070309020205020404" pitchFamily="49" charset="0"/>
              </a:rPr>
              <a:t>0</a:t>
            </a:r>
            <a:r>
              <a:rPr lang="it-IT" b="0" dirty="0">
                <a:solidFill>
                  <a:srgbClr val="000000"/>
                </a:solidFill>
                <a:effectLst/>
                <a:latin typeface="Courier New" panose="02070309020205020404" pitchFamily="49" charset="0"/>
              </a:rPr>
              <a:t>.</a:t>
            </a:r>
          </a:p>
          <a:p>
            <a:r>
              <a:rPr lang="it-IT" b="0" dirty="0">
                <a:solidFill>
                  <a:srgbClr val="000000"/>
                </a:solidFill>
                <a:effectLst/>
                <a:latin typeface="Courier New" panose="02070309020205020404" pitchFamily="49" charset="0"/>
              </a:rPr>
              <a:t>d_theta_cero=</a:t>
            </a:r>
            <a:r>
              <a:rPr lang="it-IT" b="0" dirty="0">
                <a:solidFill>
                  <a:srgbClr val="116644"/>
                </a:solidFill>
                <a:effectLst/>
                <a:latin typeface="Courier New" panose="02070309020205020404" pitchFamily="49" charset="0"/>
              </a:rPr>
              <a:t>2.23</a:t>
            </a:r>
            <a:endParaRPr lang="it-IT" b="0" dirty="0">
              <a:solidFill>
                <a:srgbClr val="000000"/>
              </a:solidFill>
              <a:effectLst/>
              <a:latin typeface="Courier New" panose="02070309020205020404" pitchFamily="49" charset="0"/>
            </a:endParaRPr>
          </a:p>
          <a:p>
            <a:r>
              <a:rPr lang="it-IT" b="0" dirty="0">
                <a:solidFill>
                  <a:srgbClr val="000000"/>
                </a:solidFill>
                <a:effectLst/>
                <a:latin typeface="Courier New" panose="02070309020205020404" pitchFamily="49" charset="0"/>
              </a:rPr>
              <a:t>d_phi_cero=</a:t>
            </a:r>
            <a:r>
              <a:rPr lang="it-IT" b="0" dirty="0">
                <a:solidFill>
                  <a:srgbClr val="116644"/>
                </a:solidFill>
                <a:effectLst/>
                <a:latin typeface="Courier New" panose="02070309020205020404" pitchFamily="49" charset="0"/>
              </a:rPr>
              <a:t>0</a:t>
            </a:r>
            <a:endParaRPr lang="it-IT" b="0" dirty="0">
              <a:solidFill>
                <a:srgbClr val="000000"/>
              </a:solidFill>
              <a:effectLst/>
              <a:latin typeface="Courier New" panose="02070309020205020404" pitchFamily="49" charset="0"/>
            </a:endParaRPr>
          </a:p>
          <a:p>
            <a:r>
              <a:rPr lang="pt-BR" b="0" dirty="0">
                <a:solidFill>
                  <a:srgbClr val="000000"/>
                </a:solidFill>
                <a:effectLst/>
                <a:latin typeface="Courier New" panose="02070309020205020404" pitchFamily="49" charset="0"/>
              </a:rPr>
              <a:t>T = 10s</a:t>
            </a:r>
          </a:p>
          <a:p>
            <a:endParaRPr lang="es-CO"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sin fricción</a:t>
            </a:r>
            <a:endParaRPr sz="3200" b="1" dirty="0">
              <a:solidFill>
                <a:schemeClr val="lt1"/>
              </a:solidFill>
              <a:latin typeface="Arial"/>
              <a:ea typeface="Arial"/>
              <a:cs typeface="Arial"/>
              <a:sym typeface="Arial"/>
            </a:endParaRPr>
          </a:p>
        </p:txBody>
      </p:sp>
      <p:pic>
        <p:nvPicPr>
          <p:cNvPr id="130" name="Google Shape;130;p18"/>
          <p:cNvPicPr preferRelativeResize="0"/>
          <p:nvPr/>
        </p:nvPicPr>
        <p:blipFill rotWithShape="1">
          <a:blip r:embed="rId3">
            <a:alphaModFix/>
          </a:blip>
          <a:srcRect/>
          <a:stretch/>
        </p:blipFill>
        <p:spPr>
          <a:xfrm>
            <a:off x="8793801" y="548534"/>
            <a:ext cx="2532657" cy="636851"/>
          </a:xfrm>
          <a:prstGeom prst="rect">
            <a:avLst/>
          </a:prstGeom>
          <a:noFill/>
          <a:ln>
            <a:noFill/>
          </a:ln>
        </p:spPr>
      </p:pic>
      <p:sp>
        <p:nvSpPr>
          <p:cNvPr id="8" name="CuadroTexto 7">
            <a:extLst>
              <a:ext uri="{FF2B5EF4-FFF2-40B4-BE49-F238E27FC236}">
                <a16:creationId xmlns:a16="http://schemas.microsoft.com/office/drawing/2014/main" id="{EA0A6563-5499-599E-21AF-0B75B48FEA5E}"/>
              </a:ext>
            </a:extLst>
          </p:cNvPr>
          <p:cNvSpPr txBox="1"/>
          <p:nvPr/>
        </p:nvSpPr>
        <p:spPr>
          <a:xfrm>
            <a:off x="9641305" y="1941095"/>
            <a:ext cx="2358190" cy="2893100"/>
          </a:xfrm>
          <a:prstGeom prst="rect">
            <a:avLst/>
          </a:prstGeom>
          <a:noFill/>
        </p:spPr>
        <p:txBody>
          <a:bodyPr wrap="square" rtlCol="0">
            <a:spAutoFit/>
          </a:bodyPr>
          <a:lstStyle/>
          <a:p>
            <a:r>
              <a:rPr lang="pt-BR" b="0" dirty="0">
                <a:solidFill>
                  <a:srgbClr val="000000"/>
                </a:solidFill>
                <a:effectLst/>
                <a:latin typeface="Courier New" panose="02070309020205020404" pitchFamily="49" charset="0"/>
              </a:rPr>
              <a:t>k=</a:t>
            </a:r>
            <a:r>
              <a:rPr lang="pt-BR" b="0" dirty="0">
                <a:solidFill>
                  <a:srgbClr val="116644"/>
                </a:solidFill>
                <a:effectLst/>
                <a:latin typeface="Courier New" panose="02070309020205020404" pitchFamily="49" charset="0"/>
              </a:rPr>
              <a:t>0.0</a:t>
            </a:r>
            <a:endParaRPr lang="pt-BR" b="0" dirty="0">
              <a:solidFill>
                <a:srgbClr val="000000"/>
              </a:solidFill>
              <a:effectLst/>
              <a:latin typeface="Courier New" panose="02070309020205020404" pitchFamily="49" charset="0"/>
            </a:endParaRPr>
          </a:p>
          <a:p>
            <a:r>
              <a:rPr lang="pt-BR" b="0" dirty="0">
                <a:solidFill>
                  <a:srgbClr val="000000"/>
                </a:solidFill>
                <a:effectLst/>
                <a:latin typeface="Courier New" panose="02070309020205020404" pitchFamily="49" charset="0"/>
              </a:rPr>
              <a:t>c=</a:t>
            </a:r>
            <a:r>
              <a:rPr lang="pt-BR" b="0" dirty="0">
                <a:solidFill>
                  <a:srgbClr val="116644"/>
                </a:solidFill>
                <a:effectLst/>
                <a:latin typeface="Courier New" panose="02070309020205020404" pitchFamily="49" charset="0"/>
              </a:rPr>
              <a:t>0</a:t>
            </a:r>
            <a:r>
              <a:rPr lang="pt-BR" b="0" dirty="0">
                <a:solidFill>
                  <a:srgbClr val="000000"/>
                </a:solidFill>
                <a:effectLst/>
                <a:latin typeface="Courier New" panose="02070309020205020404" pitchFamily="49" charset="0"/>
              </a:rPr>
              <a:t>.</a:t>
            </a:r>
          </a:p>
          <a:p>
            <a:r>
              <a:rPr lang="pt-BR" b="0" dirty="0">
                <a:solidFill>
                  <a:srgbClr val="000000"/>
                </a:solidFill>
                <a:effectLst/>
                <a:latin typeface="Courier New" panose="02070309020205020404" pitchFamily="49" charset="0"/>
              </a:rPr>
              <a:t>d1=</a:t>
            </a:r>
            <a:r>
              <a:rPr lang="pt-BR" b="0" dirty="0">
                <a:solidFill>
                  <a:srgbClr val="116644"/>
                </a:solidFill>
                <a:effectLst/>
                <a:latin typeface="Courier New" panose="02070309020205020404" pitchFamily="49" charset="0"/>
              </a:rPr>
              <a:t>-0.0</a:t>
            </a:r>
            <a:endParaRPr lang="pt-BR" b="0" dirty="0">
              <a:solidFill>
                <a:srgbClr val="000000"/>
              </a:solidFill>
              <a:effectLst/>
              <a:latin typeface="Courier New" panose="02070309020205020404" pitchFamily="49" charset="0"/>
            </a:endParaRPr>
          </a:p>
          <a:p>
            <a:r>
              <a:rPr lang="pt-BR" b="0" dirty="0">
                <a:solidFill>
                  <a:srgbClr val="000000"/>
                </a:solidFill>
                <a:effectLst/>
                <a:latin typeface="Courier New" panose="02070309020205020404" pitchFamily="49" charset="0"/>
              </a:rPr>
              <a:t>d2=</a:t>
            </a:r>
            <a:r>
              <a:rPr lang="pt-BR" b="0" dirty="0">
                <a:solidFill>
                  <a:srgbClr val="116644"/>
                </a:solidFill>
                <a:effectLst/>
                <a:latin typeface="Courier New" panose="02070309020205020404" pitchFamily="49" charset="0"/>
              </a:rPr>
              <a:t>0.0</a:t>
            </a:r>
            <a:endParaRPr lang="pt-BR" b="0" dirty="0">
              <a:solidFill>
                <a:srgbClr val="000000"/>
              </a:solidFill>
              <a:effectLst/>
              <a:latin typeface="Courier New" panose="02070309020205020404" pitchFamily="49" charset="0"/>
            </a:endParaRPr>
          </a:p>
          <a:p>
            <a:r>
              <a:rPr lang="it-IT" b="0" dirty="0">
                <a:solidFill>
                  <a:srgbClr val="000000"/>
                </a:solidFill>
                <a:effectLst/>
                <a:latin typeface="Courier New" panose="02070309020205020404" pitchFamily="49" charset="0"/>
              </a:rPr>
              <a:t>theta_cero=</a:t>
            </a:r>
            <a:r>
              <a:rPr lang="it-IT" b="0" dirty="0">
                <a:solidFill>
                  <a:srgbClr val="116644"/>
                </a:solidFill>
                <a:effectLst/>
                <a:latin typeface="Courier New" panose="02070309020205020404" pitchFamily="49" charset="0"/>
              </a:rPr>
              <a:t>0.5</a:t>
            </a:r>
            <a:endParaRPr lang="it-IT" b="0" dirty="0">
              <a:solidFill>
                <a:srgbClr val="000000"/>
              </a:solidFill>
              <a:effectLst/>
              <a:latin typeface="Courier New" panose="02070309020205020404" pitchFamily="49" charset="0"/>
            </a:endParaRPr>
          </a:p>
          <a:p>
            <a:r>
              <a:rPr lang="it-IT" b="0" dirty="0">
                <a:solidFill>
                  <a:srgbClr val="000000"/>
                </a:solidFill>
                <a:effectLst/>
                <a:latin typeface="Courier New" panose="02070309020205020404" pitchFamily="49" charset="0"/>
              </a:rPr>
              <a:t>phi_cero=</a:t>
            </a:r>
            <a:r>
              <a:rPr lang="it-IT" b="0" dirty="0">
                <a:solidFill>
                  <a:srgbClr val="116644"/>
                </a:solidFill>
                <a:effectLst/>
                <a:latin typeface="Courier New" panose="02070309020205020404" pitchFamily="49" charset="0"/>
              </a:rPr>
              <a:t>0</a:t>
            </a:r>
            <a:r>
              <a:rPr lang="it-IT" b="0" dirty="0">
                <a:solidFill>
                  <a:srgbClr val="000000"/>
                </a:solidFill>
                <a:effectLst/>
                <a:latin typeface="Courier New" panose="02070309020205020404" pitchFamily="49" charset="0"/>
              </a:rPr>
              <a:t>.</a:t>
            </a:r>
          </a:p>
          <a:p>
            <a:r>
              <a:rPr lang="it-IT" b="0" dirty="0">
                <a:solidFill>
                  <a:srgbClr val="000000"/>
                </a:solidFill>
                <a:effectLst/>
                <a:latin typeface="Courier New" panose="02070309020205020404" pitchFamily="49" charset="0"/>
              </a:rPr>
              <a:t>psi_cero=</a:t>
            </a:r>
            <a:r>
              <a:rPr lang="it-IT" b="0" dirty="0">
                <a:solidFill>
                  <a:srgbClr val="116644"/>
                </a:solidFill>
                <a:effectLst/>
                <a:latin typeface="Courier New" panose="02070309020205020404" pitchFamily="49" charset="0"/>
              </a:rPr>
              <a:t>0</a:t>
            </a:r>
            <a:r>
              <a:rPr lang="it-IT" b="0" dirty="0">
                <a:solidFill>
                  <a:srgbClr val="000000"/>
                </a:solidFill>
                <a:effectLst/>
                <a:latin typeface="Courier New" panose="02070309020205020404" pitchFamily="49" charset="0"/>
              </a:rPr>
              <a:t>.</a:t>
            </a:r>
          </a:p>
          <a:p>
            <a:r>
              <a:rPr lang="it-IT" b="0" dirty="0">
                <a:solidFill>
                  <a:srgbClr val="000000"/>
                </a:solidFill>
                <a:effectLst/>
                <a:latin typeface="Courier New" panose="02070309020205020404" pitchFamily="49" charset="0"/>
              </a:rPr>
              <a:t>d_theta_cero=</a:t>
            </a:r>
            <a:r>
              <a:rPr lang="it-IT" b="0" dirty="0">
                <a:solidFill>
                  <a:srgbClr val="116644"/>
                </a:solidFill>
                <a:effectLst/>
                <a:latin typeface="Courier New" panose="02070309020205020404" pitchFamily="49" charset="0"/>
              </a:rPr>
              <a:t>2.23</a:t>
            </a:r>
            <a:endParaRPr lang="it-IT" b="0" dirty="0">
              <a:solidFill>
                <a:srgbClr val="000000"/>
              </a:solidFill>
              <a:effectLst/>
              <a:latin typeface="Courier New" panose="02070309020205020404" pitchFamily="49" charset="0"/>
            </a:endParaRPr>
          </a:p>
          <a:p>
            <a:r>
              <a:rPr lang="it-IT" b="0" dirty="0">
                <a:solidFill>
                  <a:srgbClr val="000000"/>
                </a:solidFill>
                <a:effectLst/>
                <a:latin typeface="Courier New" panose="02070309020205020404" pitchFamily="49" charset="0"/>
              </a:rPr>
              <a:t>d_phi_cero=</a:t>
            </a:r>
            <a:r>
              <a:rPr lang="it-IT" dirty="0">
                <a:solidFill>
                  <a:srgbClr val="116644"/>
                </a:solidFill>
                <a:latin typeface="Courier New" panose="02070309020205020404" pitchFamily="49" charset="0"/>
              </a:rPr>
              <a:t> -1.49</a:t>
            </a:r>
            <a:endParaRPr lang="it-IT" b="0" dirty="0">
              <a:solidFill>
                <a:srgbClr val="116644"/>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d_psi_cero=</a:t>
            </a:r>
            <a:r>
              <a:rPr lang="es-CO" b="0" dirty="0">
                <a:solidFill>
                  <a:srgbClr val="116644"/>
                </a:solidFill>
                <a:effectLst/>
                <a:latin typeface="Courier New" panose="02070309020205020404" pitchFamily="49" charset="0"/>
              </a:rPr>
              <a:t>-30</a:t>
            </a:r>
          </a:p>
          <a:p>
            <a:r>
              <a:rPr lang="es-CO" b="0" dirty="0">
                <a:solidFill>
                  <a:srgbClr val="116644"/>
                </a:solidFill>
                <a:effectLst/>
                <a:latin typeface="Courier New" panose="02070309020205020404" pitchFamily="49" charset="0"/>
              </a:rPr>
              <a:t>T = 8s</a:t>
            </a:r>
            <a:endParaRPr lang="es-CO" b="0" dirty="0">
              <a:solidFill>
                <a:srgbClr val="000000"/>
              </a:solidFill>
              <a:effectLst/>
              <a:latin typeface="Courier New" panose="02070309020205020404" pitchFamily="49" charset="0"/>
            </a:endParaRPr>
          </a:p>
          <a:p>
            <a:endParaRPr lang="it-IT" b="0" dirty="0">
              <a:solidFill>
                <a:srgbClr val="000000"/>
              </a:solidFill>
              <a:effectLst/>
              <a:latin typeface="Courier New" panose="02070309020205020404" pitchFamily="49" charset="0"/>
            </a:endParaRPr>
          </a:p>
          <a:p>
            <a:endParaRPr lang="es-CO" dirty="0"/>
          </a:p>
        </p:txBody>
      </p:sp>
      <p:pic>
        <p:nvPicPr>
          <p:cNvPr id="3" name="Imagen 2">
            <a:extLst>
              <a:ext uri="{FF2B5EF4-FFF2-40B4-BE49-F238E27FC236}">
                <a16:creationId xmlns:a16="http://schemas.microsoft.com/office/drawing/2014/main" id="{26B4EA13-5502-B3FC-D1A2-80177C9015D8}"/>
              </a:ext>
            </a:extLst>
          </p:cNvPr>
          <p:cNvPicPr>
            <a:picLocks noChangeAspect="1"/>
          </p:cNvPicPr>
          <p:nvPr/>
        </p:nvPicPr>
        <p:blipFill>
          <a:blip r:embed="rId4"/>
          <a:stretch>
            <a:fillRect/>
          </a:stretch>
        </p:blipFill>
        <p:spPr>
          <a:xfrm>
            <a:off x="5936649" y="2000250"/>
            <a:ext cx="3333750" cy="2857500"/>
          </a:xfrm>
          <a:prstGeom prst="rect">
            <a:avLst/>
          </a:prstGeom>
        </p:spPr>
      </p:pic>
      <p:pic>
        <p:nvPicPr>
          <p:cNvPr id="6" name="Imagen 5">
            <a:extLst>
              <a:ext uri="{FF2B5EF4-FFF2-40B4-BE49-F238E27FC236}">
                <a16:creationId xmlns:a16="http://schemas.microsoft.com/office/drawing/2014/main" id="{81F4CB39-7125-B4AA-8A3E-B5C12F4B89E0}"/>
              </a:ext>
            </a:extLst>
          </p:cNvPr>
          <p:cNvPicPr>
            <a:picLocks noChangeAspect="1"/>
          </p:cNvPicPr>
          <p:nvPr/>
        </p:nvPicPr>
        <p:blipFill>
          <a:blip r:embed="rId5"/>
          <a:stretch>
            <a:fillRect/>
          </a:stretch>
        </p:blipFill>
        <p:spPr>
          <a:xfrm>
            <a:off x="298418" y="2088056"/>
            <a:ext cx="4713197" cy="3358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radial&#10;&#10;Descripción generada automáticamente">
            <a:extLst>
              <a:ext uri="{FF2B5EF4-FFF2-40B4-BE49-F238E27FC236}">
                <a16:creationId xmlns:a16="http://schemas.microsoft.com/office/drawing/2014/main" id="{3F8FCBC1-E523-0951-4DCC-C7D4F5F08D55}"/>
              </a:ext>
            </a:extLst>
          </p:cNvPr>
          <p:cNvPicPr>
            <a:picLocks noChangeAspect="1"/>
          </p:cNvPicPr>
          <p:nvPr/>
        </p:nvPicPr>
        <p:blipFill>
          <a:blip r:embed="rId2"/>
          <a:stretch>
            <a:fillRect/>
          </a:stretch>
        </p:blipFill>
        <p:spPr>
          <a:xfrm>
            <a:off x="1123336" y="1848465"/>
            <a:ext cx="3416708" cy="3416708"/>
          </a:xfrm>
          <a:prstGeom prst="rect">
            <a:avLst/>
          </a:prstGeom>
        </p:spPr>
      </p:pic>
      <p:pic>
        <p:nvPicPr>
          <p:cNvPr id="7" name="Imagen 6">
            <a:extLst>
              <a:ext uri="{FF2B5EF4-FFF2-40B4-BE49-F238E27FC236}">
                <a16:creationId xmlns:a16="http://schemas.microsoft.com/office/drawing/2014/main" id="{8D515D92-C711-816B-C1E3-139B5A75C276}"/>
              </a:ext>
            </a:extLst>
          </p:cNvPr>
          <p:cNvPicPr>
            <a:picLocks noChangeAspect="1"/>
          </p:cNvPicPr>
          <p:nvPr/>
        </p:nvPicPr>
        <p:blipFill>
          <a:blip r:embed="rId3"/>
          <a:stretch>
            <a:fillRect/>
          </a:stretch>
        </p:blipFill>
        <p:spPr>
          <a:xfrm>
            <a:off x="5172864" y="1848465"/>
            <a:ext cx="6658904" cy="3962953"/>
          </a:xfrm>
          <a:prstGeom prst="rect">
            <a:avLst/>
          </a:prstGeom>
        </p:spPr>
      </p:pic>
    </p:spTree>
    <p:extLst>
      <p:ext uri="{BB962C8B-B14F-4D97-AF65-F5344CB8AC3E}">
        <p14:creationId xmlns:p14="http://schemas.microsoft.com/office/powerpoint/2010/main" val="365053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8">
            <a:extLst>
              <a:ext uri="{FF2B5EF4-FFF2-40B4-BE49-F238E27FC236}">
                <a16:creationId xmlns:a16="http://schemas.microsoft.com/office/drawing/2014/main" id="{4398572B-A72C-51BA-5242-26670DDD9984}"/>
              </a:ext>
            </a:extLst>
          </p:cNvPr>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con fricción en la punta</a:t>
            </a:r>
            <a:endParaRPr lang="es-ES" sz="3200" b="1" dirty="0">
              <a:solidFill>
                <a:schemeClr val="lt1"/>
              </a:solidFill>
              <a:latin typeface="Arial"/>
              <a:ea typeface="Arial"/>
              <a:cs typeface="Arial"/>
              <a:sym typeface="Arial"/>
            </a:endParaRPr>
          </a:p>
        </p:txBody>
      </p:sp>
      <p:sp>
        <p:nvSpPr>
          <p:cNvPr id="10" name="CuadroTexto 9">
            <a:extLst>
              <a:ext uri="{FF2B5EF4-FFF2-40B4-BE49-F238E27FC236}">
                <a16:creationId xmlns:a16="http://schemas.microsoft.com/office/drawing/2014/main" id="{DA53892D-C003-4B64-B8B0-D4B8C21F6376}"/>
              </a:ext>
            </a:extLst>
          </p:cNvPr>
          <p:cNvSpPr txBox="1"/>
          <p:nvPr/>
        </p:nvSpPr>
        <p:spPr>
          <a:xfrm>
            <a:off x="8808333" y="2095018"/>
            <a:ext cx="2349661" cy="2677656"/>
          </a:xfrm>
          <a:prstGeom prst="rect">
            <a:avLst/>
          </a:prstGeom>
          <a:noFill/>
        </p:spPr>
        <p:txBody>
          <a:bodyPr wrap="square" rtlCol="0">
            <a:spAutoFit/>
          </a:bodyPr>
          <a:lstStyle/>
          <a:p>
            <a:r>
              <a:rPr lang="es-CO" b="0" dirty="0">
                <a:solidFill>
                  <a:srgbClr val="000000"/>
                </a:solidFill>
                <a:effectLst/>
                <a:latin typeface="Courier New" panose="02070309020205020404" pitchFamily="49" charset="0"/>
              </a:rPr>
              <a:t>m=</a:t>
            </a:r>
            <a:r>
              <a:rPr lang="es-CO" b="0" dirty="0">
                <a:solidFill>
                  <a:srgbClr val="116644"/>
                </a:solidFill>
                <a:effectLst/>
                <a:latin typeface="Courier New" panose="02070309020205020404" pitchFamily="49" charset="0"/>
              </a:rPr>
              <a:t>0.11</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k=</a:t>
            </a:r>
            <a:r>
              <a:rPr lang="es-CO" b="0" dirty="0">
                <a:solidFill>
                  <a:srgbClr val="116644"/>
                </a:solidFill>
                <a:effectLst/>
                <a:latin typeface="Courier New" panose="02070309020205020404" pitchFamily="49" charset="0"/>
              </a:rPr>
              <a:t>0.3</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c=</a:t>
            </a:r>
            <a:r>
              <a:rPr lang="es-CO" b="0" dirty="0">
                <a:solidFill>
                  <a:srgbClr val="116644"/>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b="0" dirty="0">
                <a:solidFill>
                  <a:srgbClr val="000000"/>
                </a:solidFill>
                <a:effectLst/>
                <a:latin typeface="Courier New" panose="02070309020205020404" pitchFamily="49" charset="0"/>
              </a:rPr>
              <a:t>d1=</a:t>
            </a:r>
            <a:r>
              <a:rPr lang="es-CO" b="0" dirty="0">
                <a:solidFill>
                  <a:srgbClr val="116644"/>
                </a:solidFill>
                <a:effectLst/>
                <a:latin typeface="Courier New" panose="02070309020205020404" pitchFamily="49" charset="0"/>
              </a:rPr>
              <a:t>-0.0</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d2=</a:t>
            </a:r>
            <a:r>
              <a:rPr lang="es-CO" b="0" dirty="0">
                <a:solidFill>
                  <a:srgbClr val="116644"/>
                </a:solidFill>
                <a:effectLst/>
                <a:latin typeface="Courier New" panose="02070309020205020404" pitchFamily="49" charset="0"/>
              </a:rPr>
              <a:t>0.0</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theta cero = </a:t>
            </a:r>
            <a:r>
              <a:rPr lang="es-CO" b="0" dirty="0">
                <a:solidFill>
                  <a:srgbClr val="116644"/>
                </a:solidFill>
                <a:effectLst/>
                <a:latin typeface="Courier New" panose="02070309020205020404" pitchFamily="49" charset="0"/>
              </a:rPr>
              <a:t>0.5</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d_theta_cero = </a:t>
            </a:r>
            <a:r>
              <a:rPr lang="es-CO" b="0" dirty="0">
                <a:solidFill>
                  <a:srgbClr val="116644"/>
                </a:solidFill>
                <a:effectLst/>
                <a:latin typeface="Courier New" panose="02070309020205020404" pitchFamily="49" charset="0"/>
              </a:rPr>
              <a:t>2.23</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d_phi_cero =</a:t>
            </a:r>
            <a:r>
              <a:rPr lang="es-CO" b="0" dirty="0">
                <a:solidFill>
                  <a:srgbClr val="116644"/>
                </a:solidFill>
                <a:effectLst/>
                <a:latin typeface="Courier New" panose="02070309020205020404" pitchFamily="49" charset="0"/>
              </a:rPr>
              <a:t>-1.49</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phi_cero=</a:t>
            </a:r>
            <a:r>
              <a:rPr lang="es-CO" b="0" dirty="0">
                <a:solidFill>
                  <a:srgbClr val="116644"/>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b="0" dirty="0">
                <a:solidFill>
                  <a:srgbClr val="000000"/>
                </a:solidFill>
                <a:effectLst/>
                <a:latin typeface="Courier New" panose="02070309020205020404" pitchFamily="49" charset="0"/>
              </a:rPr>
              <a:t>d_psi_cero=</a:t>
            </a:r>
            <a:r>
              <a:rPr lang="es-CO" b="0" dirty="0">
                <a:solidFill>
                  <a:srgbClr val="116644"/>
                </a:solidFill>
                <a:effectLst/>
                <a:latin typeface="Courier New" panose="02070309020205020404" pitchFamily="49" charset="0"/>
              </a:rPr>
              <a:t>-30</a:t>
            </a:r>
            <a:endParaRPr lang="es-CO" b="0" dirty="0">
              <a:solidFill>
                <a:srgbClr val="000000"/>
              </a:solidFill>
              <a:effectLst/>
              <a:latin typeface="Courier New" panose="02070309020205020404" pitchFamily="49" charset="0"/>
            </a:endParaRPr>
          </a:p>
          <a:p>
            <a:r>
              <a:rPr lang="es-CO" b="0" dirty="0">
                <a:solidFill>
                  <a:srgbClr val="000000"/>
                </a:solidFill>
                <a:effectLst/>
                <a:latin typeface="Courier New" panose="02070309020205020404" pitchFamily="49" charset="0"/>
              </a:rPr>
              <a:t>psi_cero=</a:t>
            </a:r>
            <a:r>
              <a:rPr lang="es-CO" b="0" dirty="0">
                <a:solidFill>
                  <a:srgbClr val="116644"/>
                </a:solidFill>
                <a:effectLst/>
                <a:latin typeface="Courier New" panose="02070309020205020404" pitchFamily="49" charset="0"/>
              </a:rPr>
              <a:t>0</a:t>
            </a:r>
            <a:r>
              <a:rPr lang="es-CO" b="0" dirty="0">
                <a:solidFill>
                  <a:srgbClr val="000000"/>
                </a:solidFill>
                <a:effectLst/>
                <a:latin typeface="Courier New" panose="02070309020205020404" pitchFamily="49" charset="0"/>
              </a:rPr>
              <a:t>.</a:t>
            </a:r>
          </a:p>
          <a:p>
            <a:r>
              <a:rPr lang="es-CO" dirty="0"/>
              <a:t>T = 35s</a:t>
            </a:r>
          </a:p>
        </p:txBody>
      </p:sp>
      <p:pic>
        <p:nvPicPr>
          <p:cNvPr id="3" name="Imagen 2">
            <a:extLst>
              <a:ext uri="{FF2B5EF4-FFF2-40B4-BE49-F238E27FC236}">
                <a16:creationId xmlns:a16="http://schemas.microsoft.com/office/drawing/2014/main" id="{67025B74-458A-DB91-8A61-DAD17B31F43B}"/>
              </a:ext>
            </a:extLst>
          </p:cNvPr>
          <p:cNvPicPr>
            <a:picLocks noChangeAspect="1"/>
          </p:cNvPicPr>
          <p:nvPr/>
        </p:nvPicPr>
        <p:blipFill rotWithShape="1">
          <a:blip r:embed="rId2"/>
          <a:srcRect l="1938"/>
          <a:stretch/>
        </p:blipFill>
        <p:spPr>
          <a:xfrm>
            <a:off x="5011016" y="2095018"/>
            <a:ext cx="2989344" cy="2886478"/>
          </a:xfrm>
          <a:prstGeom prst="rect">
            <a:avLst/>
          </a:prstGeom>
        </p:spPr>
      </p:pic>
      <p:pic>
        <p:nvPicPr>
          <p:cNvPr id="1026" name="Picture 2">
            <a:extLst>
              <a:ext uri="{FF2B5EF4-FFF2-40B4-BE49-F238E27FC236}">
                <a16:creationId xmlns:a16="http://schemas.microsoft.com/office/drawing/2014/main" id="{63378822-50CD-61F1-AD95-287CD5D3E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69" y="1704828"/>
            <a:ext cx="4174603" cy="417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98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E98F54F-3479-2207-AB6A-5E097319BE78}"/>
              </a:ext>
            </a:extLst>
          </p:cNvPr>
          <p:cNvPicPr>
            <a:picLocks noChangeAspect="1"/>
          </p:cNvPicPr>
          <p:nvPr/>
        </p:nvPicPr>
        <p:blipFill>
          <a:blip r:embed="rId2"/>
          <a:stretch>
            <a:fillRect/>
          </a:stretch>
        </p:blipFill>
        <p:spPr>
          <a:xfrm>
            <a:off x="453923" y="1650218"/>
            <a:ext cx="4816167" cy="3721584"/>
          </a:xfrm>
          <a:prstGeom prst="rect">
            <a:avLst/>
          </a:prstGeom>
        </p:spPr>
      </p:pic>
      <p:pic>
        <p:nvPicPr>
          <p:cNvPr id="7" name="Imagen 6">
            <a:extLst>
              <a:ext uri="{FF2B5EF4-FFF2-40B4-BE49-F238E27FC236}">
                <a16:creationId xmlns:a16="http://schemas.microsoft.com/office/drawing/2014/main" id="{04098210-5D6F-4F10-D8D0-40AE2F493EFE}"/>
              </a:ext>
            </a:extLst>
          </p:cNvPr>
          <p:cNvPicPr>
            <a:picLocks noChangeAspect="1"/>
          </p:cNvPicPr>
          <p:nvPr/>
        </p:nvPicPr>
        <p:blipFill>
          <a:blip r:embed="rId3"/>
          <a:stretch>
            <a:fillRect/>
          </a:stretch>
        </p:blipFill>
        <p:spPr>
          <a:xfrm>
            <a:off x="5869858" y="1650218"/>
            <a:ext cx="5868219" cy="3953427"/>
          </a:xfrm>
          <a:prstGeom prst="rect">
            <a:avLst/>
          </a:prstGeom>
        </p:spPr>
      </p:pic>
    </p:spTree>
    <p:extLst>
      <p:ext uri="{BB962C8B-B14F-4D97-AF65-F5344CB8AC3E}">
        <p14:creationId xmlns:p14="http://schemas.microsoft.com/office/powerpoint/2010/main" val="4092550321"/>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343</TotalTime>
  <Words>384</Words>
  <Application>Microsoft Office PowerPoint</Application>
  <PresentationFormat>Panorámica</PresentationFormat>
  <Paragraphs>71</Paragraphs>
  <Slides>12</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Arial</vt:lpstr>
      <vt:lpstr>Courier New</vt:lpstr>
      <vt:lpstr>Tema de Office</vt:lpstr>
      <vt:lpstr>Presentación de PowerPoint</vt:lpstr>
      <vt:lpstr>Marco Teórico</vt:lpstr>
      <vt:lpstr>Marco Teórico</vt:lpstr>
      <vt:lpstr>Objetivos</vt:lpstr>
      <vt:lpstr>Resultados comparación de angulos</vt:lpstr>
      <vt:lpstr>Movimiento del trompo sin fricción</vt:lpstr>
      <vt:lpstr>Presentación de PowerPoint</vt:lpstr>
      <vt:lpstr>Movimiento del trompo con fricción en la punta</vt:lpstr>
      <vt:lpstr>Presentación de PowerPoint</vt:lpstr>
      <vt:lpstr>Movimiento del trompo con fricción en la punta y fricción con el aire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Armando Cañas Gamboa</dc:creator>
  <cp:lastModifiedBy>MIGUEL ANGEL PERDOMO GAITAN</cp:lastModifiedBy>
  <cp:revision>5</cp:revision>
  <dcterms:modified xsi:type="dcterms:W3CDTF">2025-08-18T22:58:37Z</dcterms:modified>
</cp:coreProperties>
</file>